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  <p:sldMasterId id="2147483660" r:id="rId2"/>
  </p:sldMasterIdLst>
  <p:notesMasterIdLst>
    <p:notesMasterId r:id="rId33"/>
  </p:notesMasterIdLst>
  <p:sldIdLst>
    <p:sldId id="420" r:id="rId3"/>
    <p:sldId id="455" r:id="rId4"/>
    <p:sldId id="456" r:id="rId5"/>
    <p:sldId id="457" r:id="rId6"/>
    <p:sldId id="458" r:id="rId7"/>
    <p:sldId id="459" r:id="rId8"/>
    <p:sldId id="460" r:id="rId9"/>
    <p:sldId id="461" r:id="rId10"/>
    <p:sldId id="462" r:id="rId11"/>
    <p:sldId id="463" r:id="rId12"/>
    <p:sldId id="464" r:id="rId13"/>
    <p:sldId id="465" r:id="rId14"/>
    <p:sldId id="466" r:id="rId15"/>
    <p:sldId id="467" r:id="rId16"/>
    <p:sldId id="468" r:id="rId17"/>
    <p:sldId id="469" r:id="rId18"/>
    <p:sldId id="470" r:id="rId19"/>
    <p:sldId id="471" r:id="rId20"/>
    <p:sldId id="472" r:id="rId21"/>
    <p:sldId id="473" r:id="rId22"/>
    <p:sldId id="474" r:id="rId23"/>
    <p:sldId id="475" r:id="rId24"/>
    <p:sldId id="476" r:id="rId25"/>
    <p:sldId id="477" r:id="rId26"/>
    <p:sldId id="478" r:id="rId27"/>
    <p:sldId id="479" r:id="rId28"/>
    <p:sldId id="480" r:id="rId29"/>
    <p:sldId id="481" r:id="rId30"/>
    <p:sldId id="482" r:id="rId31"/>
    <p:sldId id="398" r:id="rId32"/>
  </p:sldIdLst>
  <p:sldSz cx="9144000" cy="6858000" type="screen4x3"/>
  <p:notesSz cx="6858000" cy="91440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65D"/>
    <a:srgbClr val="FFCC00"/>
    <a:srgbClr val="FEFCDE"/>
    <a:srgbClr val="304B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4" autoAdjust="0"/>
    <p:restoredTop sz="93827" autoAdjust="0"/>
  </p:normalViewPr>
  <p:slideViewPr>
    <p:cSldViewPr snapToGrid="0">
      <p:cViewPr varScale="1">
        <p:scale>
          <a:sx n="67" d="100"/>
          <a:sy n="67" d="100"/>
        </p:scale>
        <p:origin x="135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4EFE1-FB87-4120-B862-EEDA500B0582}" type="datetimeFigureOut">
              <a:rPr lang="es-BO" smtClean="0"/>
              <a:pPr/>
              <a:t>02/05/2016</a:t>
            </a:fld>
            <a:endParaRPr lang="pt-BR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7E083-E6BA-44D8-9E20-DE52ED8605F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4950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7E083-E6BA-44D8-9E20-DE52ED8605FD}" type="slidenum">
              <a:rPr lang="pt-BR" smtClean="0">
                <a:solidFill>
                  <a:prstClr val="black"/>
                </a:solidFill>
              </a:rPr>
              <a:pPr/>
              <a:t>1</a:t>
            </a:fld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852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pt-B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02/05/2016</a:t>
            </a:fld>
            <a:endParaRPr lang="pt-B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02/05/2016</a:t>
            </a:fld>
            <a:endParaRPr lang="pt-B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02/05/2016</a:t>
            </a:fld>
            <a:endParaRPr lang="pt-B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modificar el estilo de subtítulo del patrón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02/05/2016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621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02/05/2016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327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02/05/2016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65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02/05/2016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009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02/05/2016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356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02/05/2016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95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02/05/2016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298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02/05/2016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40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02/05/2016</a:t>
            </a:fld>
            <a:endParaRPr lang="pt-B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02/05/2016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133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02/05/2016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584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02/05/2016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336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02/05/2016</a:t>
            </a:fld>
            <a:endParaRPr lang="pt-B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02/05/2016</a:t>
            </a:fld>
            <a:endParaRPr lang="pt-BR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02/05/2016</a:t>
            </a:fld>
            <a:endParaRPr lang="pt-BR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02/05/2016</a:t>
            </a:fld>
            <a:endParaRPr lang="pt-B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02/05/2016</a:t>
            </a:fld>
            <a:endParaRPr lang="pt-BR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02/05/2016</a:t>
            </a:fld>
            <a:endParaRPr lang="pt-BR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02/05/2016</a:t>
            </a:fld>
            <a:endParaRPr lang="pt-BR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0FC6C-FC16-440D-BBB0-5696EEDE777C}" type="datetimeFigureOut">
              <a:rPr lang="es-BO" smtClean="0"/>
              <a:pPr/>
              <a:t>02/05/2016</a:t>
            </a:fld>
            <a:endParaRPr lang="pt-B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02/05/2016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78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6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2859626" y="2189797"/>
            <a:ext cx="4541300" cy="26468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effectLst>
                  <a:glow>
                    <a:prstClr val="black">
                      <a:lumMod val="95000"/>
                      <a:lumOff val="5000"/>
                    </a:prstClr>
                  </a:glow>
                </a:effectLst>
                <a:latin typeface="Arial Black" pitchFamily="34" charset="0"/>
              </a:rPr>
              <a:t>Overview of </a:t>
            </a:r>
          </a:p>
          <a:p>
            <a:pPr algn="ctr"/>
            <a:r>
              <a:rPr lang="en-US" sz="3600" dirty="0" smtClean="0">
                <a:solidFill>
                  <a:srgbClr val="FFCC00"/>
                </a:solidFill>
                <a:effectLst>
                  <a:glow>
                    <a:prstClr val="black">
                      <a:lumMod val="95000"/>
                      <a:lumOff val="5000"/>
                    </a:prstClr>
                  </a:glow>
                </a:effectLst>
                <a:latin typeface="Arial Black" pitchFamily="34" charset="0"/>
              </a:rPr>
              <a:t>Quantitative </a:t>
            </a:r>
          </a:p>
          <a:p>
            <a:pPr algn="ctr"/>
            <a:r>
              <a:rPr lang="en-US" sz="3600" dirty="0" smtClean="0">
                <a:solidFill>
                  <a:srgbClr val="FFCC00"/>
                </a:solidFill>
                <a:effectLst>
                  <a:glow>
                    <a:prstClr val="black">
                      <a:lumMod val="95000"/>
                      <a:lumOff val="5000"/>
                    </a:prstClr>
                  </a:glow>
                </a:effectLst>
                <a:latin typeface="Arial Black" pitchFamily="34" charset="0"/>
              </a:rPr>
              <a:t>Feedback </a:t>
            </a:r>
          </a:p>
          <a:p>
            <a:pPr algn="ctr"/>
            <a:r>
              <a:rPr lang="en-US" sz="3600" dirty="0" smtClean="0">
                <a:solidFill>
                  <a:srgbClr val="FFCC00"/>
                </a:solidFill>
                <a:effectLst>
                  <a:glow>
                    <a:prstClr val="black">
                      <a:lumMod val="95000"/>
                      <a:lumOff val="5000"/>
                    </a:prstClr>
                  </a:glow>
                </a:effectLst>
                <a:latin typeface="Arial Black" pitchFamily="34" charset="0"/>
              </a:rPr>
              <a:t>Theory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effectLst>
                  <a:glow>
                    <a:prstClr val="black">
                      <a:lumMod val="95000"/>
                      <a:lumOff val="5000"/>
                    </a:prstClr>
                  </a:glow>
                </a:effectLst>
                <a:latin typeface="Arial Black" pitchFamily="34" charset="0"/>
              </a:rPr>
              <a:t>(QFT)</a:t>
            </a:r>
            <a:endParaRPr lang="en-US" sz="3600" dirty="0">
              <a:solidFill>
                <a:schemeClr val="bg1"/>
              </a:solidFill>
              <a:effectLst>
                <a:glow>
                  <a:prstClr val="black">
                    <a:lumMod val="95000"/>
                    <a:lumOff val="5000"/>
                  </a:prstClr>
                </a:glow>
              </a:effectLst>
              <a:latin typeface="Arial Black" pitchFamily="34" charset="0"/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3562525" y="6366329"/>
            <a:ext cx="2330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Genova, </a:t>
            </a:r>
            <a:r>
              <a:rPr lang="pt-BR" sz="1200" dirty="0" err="1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Italy</a:t>
            </a:r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pt-BR" sz="120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– </a:t>
            </a:r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May 2016 </a:t>
            </a:r>
            <a:endParaRPr lang="pt-BR" sz="1200" dirty="0">
              <a:solidFill>
                <a:schemeClr val="bg1">
                  <a:lumMod val="65000"/>
                </a:schemeClr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722924" y="5533737"/>
            <a:ext cx="21595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err="1" smtClean="0">
                <a:solidFill>
                  <a:schemeClr val="bg1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Job</a:t>
            </a:r>
            <a:r>
              <a:rPr lang="pt-BR" sz="1600" dirty="0" smtClean="0">
                <a:solidFill>
                  <a:schemeClr val="bg1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Ledezma</a:t>
            </a:r>
            <a:endParaRPr lang="pt-BR" sz="1600" dirty="0">
              <a:solidFill>
                <a:schemeClr val="bg1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391505" y="351051"/>
            <a:ext cx="3064410" cy="3536840"/>
            <a:chOff x="283555" y="223720"/>
            <a:chExt cx="3064410" cy="3536840"/>
          </a:xfrm>
        </p:grpSpPr>
        <p:grpSp>
          <p:nvGrpSpPr>
            <p:cNvPr id="32" name="Grupo 31"/>
            <p:cNvGrpSpPr/>
            <p:nvPr/>
          </p:nvGrpSpPr>
          <p:grpSpPr>
            <a:xfrm>
              <a:off x="473517" y="2431278"/>
              <a:ext cx="1541967" cy="1329282"/>
              <a:chOff x="5783596" y="455884"/>
              <a:chExt cx="2055956" cy="1772376"/>
            </a:xfrm>
          </p:grpSpPr>
          <p:sp>
            <p:nvSpPr>
              <p:cNvPr id="25" name="Hexágono 24"/>
              <p:cNvSpPr/>
              <p:nvPr/>
            </p:nvSpPr>
            <p:spPr>
              <a:xfrm>
                <a:off x="5783596" y="455884"/>
                <a:ext cx="2055956" cy="1772376"/>
              </a:xfrm>
              <a:prstGeom prst="hexagon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5615" y="1097280"/>
                <a:ext cx="1494622" cy="590474"/>
              </a:xfrm>
              <a:prstGeom prst="rect">
                <a:avLst/>
              </a:prstGeom>
            </p:spPr>
          </p:pic>
        </p:grpSp>
        <p:grpSp>
          <p:nvGrpSpPr>
            <p:cNvPr id="35" name="Grupo 34"/>
            <p:cNvGrpSpPr/>
            <p:nvPr/>
          </p:nvGrpSpPr>
          <p:grpSpPr>
            <a:xfrm>
              <a:off x="473517" y="960484"/>
              <a:ext cx="1541967" cy="1329282"/>
              <a:chOff x="2975313" y="499922"/>
              <a:chExt cx="2055956" cy="1772376"/>
            </a:xfrm>
          </p:grpSpPr>
          <p:sp>
            <p:nvSpPr>
              <p:cNvPr id="23" name="Hexágono 22"/>
              <p:cNvSpPr/>
              <p:nvPr/>
            </p:nvSpPr>
            <p:spPr>
              <a:xfrm>
                <a:off x="2975313" y="499922"/>
                <a:ext cx="2055956" cy="1772376"/>
              </a:xfrm>
              <a:prstGeom prst="hexagon">
                <a:avLst/>
              </a:prstGeom>
              <a:solidFill>
                <a:srgbClr val="24265D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9701" y="692251"/>
                <a:ext cx="1007180" cy="138771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8" name="Hexágono 37"/>
            <p:cNvSpPr/>
            <p:nvPr/>
          </p:nvSpPr>
          <p:spPr>
            <a:xfrm>
              <a:off x="1805998" y="223720"/>
              <a:ext cx="1541967" cy="1329282"/>
            </a:xfrm>
            <a:prstGeom prst="hexagon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>
                <a:solidFill>
                  <a:prstClr val="white"/>
                </a:solidFill>
              </a:endParaRPr>
            </a:p>
          </p:txBody>
        </p:sp>
        <p:sp>
          <p:nvSpPr>
            <p:cNvPr id="50" name="Hexágono 49"/>
            <p:cNvSpPr/>
            <p:nvPr/>
          </p:nvSpPr>
          <p:spPr>
            <a:xfrm>
              <a:off x="283555" y="2231999"/>
              <a:ext cx="379924" cy="327521"/>
            </a:xfrm>
            <a:prstGeom prst="hexagon">
              <a:avLst/>
            </a:prstGeom>
            <a:solidFill>
              <a:schemeClr val="bg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>
                <a:solidFill>
                  <a:prstClr val="white"/>
                </a:solidFill>
              </a:endParaRPr>
            </a:p>
          </p:txBody>
        </p:sp>
        <p:sp>
          <p:nvSpPr>
            <p:cNvPr id="54" name="Hexágono 53"/>
            <p:cNvSpPr/>
            <p:nvPr/>
          </p:nvSpPr>
          <p:spPr>
            <a:xfrm>
              <a:off x="1405895" y="442740"/>
              <a:ext cx="379924" cy="327521"/>
            </a:xfrm>
            <a:prstGeom prst="hexagon">
              <a:avLst/>
            </a:prstGeom>
            <a:solidFill>
              <a:schemeClr val="bg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>
                <a:solidFill>
                  <a:prstClr val="white"/>
                </a:solidFill>
              </a:endParaRPr>
            </a:p>
          </p:txBody>
        </p:sp>
        <p:pic>
          <p:nvPicPr>
            <p:cNvPr id="176130" name="Picture 2" descr="http://www.iit.it/images/20-test-images/iit-advr-logo-v3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778"/>
            <a:stretch/>
          </p:blipFill>
          <p:spPr bwMode="auto">
            <a:xfrm>
              <a:off x="2176429" y="617584"/>
              <a:ext cx="854831" cy="602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ectángulo 21"/>
          <p:cNvSpPr/>
          <p:nvPr/>
        </p:nvSpPr>
        <p:spPr>
          <a:xfrm>
            <a:off x="5316309" y="5532376"/>
            <a:ext cx="1406615" cy="33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err="1" smtClean="0">
                <a:solidFill>
                  <a:schemeClr val="accent4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Presenter</a:t>
            </a:r>
            <a:r>
              <a:rPr lang="pt-BR" sz="1600" dirty="0" smtClean="0">
                <a:solidFill>
                  <a:schemeClr val="accent4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:</a:t>
            </a:r>
            <a:endParaRPr lang="pt-BR" sz="1600" dirty="0">
              <a:solidFill>
                <a:schemeClr val="accent4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4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0480" y="1881438"/>
            <a:ext cx="4810219" cy="4206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8879" y="1959491"/>
            <a:ext cx="4181488" cy="3661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9098" y="2894189"/>
            <a:ext cx="2912473" cy="1649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6 CuadroTexto"/>
          <p:cNvSpPr txBox="1"/>
          <p:nvPr/>
        </p:nvSpPr>
        <p:spPr>
          <a:xfrm>
            <a:off x="790480" y="794335"/>
            <a:ext cx="45244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Example: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Arial Rounded MT Bold" pitchFamily="34" charset="0"/>
              </a:rPr>
              <a:t>4-dimensional parameter space.</a:t>
            </a:r>
            <a:endParaRPr lang="pt-BR" sz="2000" dirty="0">
              <a:latin typeface="Arial Rounded MT Bold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57187" y="100013"/>
            <a:ext cx="270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QFT Procedure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48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4683" y="1373187"/>
            <a:ext cx="6048375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2 CuadroTexto"/>
          <p:cNvSpPr txBox="1"/>
          <p:nvPr/>
        </p:nvSpPr>
        <p:spPr>
          <a:xfrm>
            <a:off x="495300" y="761212"/>
            <a:ext cx="296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Step</a:t>
            </a:r>
            <a:r>
              <a:rPr lang="pt-BR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5:   </a:t>
            </a:r>
            <a:r>
              <a:rPr lang="pt-BR" sz="200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Nominal </a:t>
            </a:r>
            <a:r>
              <a:rPr lang="pt-BR" sz="2000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plant</a:t>
            </a:r>
            <a:endParaRPr lang="pt-BR" sz="200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rial Rounded MT Bold" pitchFamily="34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495300" y="3512234"/>
            <a:ext cx="1930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 Rounded MT Bold" pitchFamily="34" charset="0"/>
              </a:rPr>
              <a:t>Keep the same plant as the nominal for all frequencies.</a:t>
            </a:r>
            <a:endParaRPr lang="pt-BR" sz="2000" dirty="0">
              <a:latin typeface="Arial Rounded MT Bold" pitchFamily="34" charset="0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458405" y="2647434"/>
            <a:ext cx="2326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 Rounded MT Bold" pitchFamily="34" charset="0"/>
              </a:rPr>
              <a:t>Chose any plant. </a:t>
            </a:r>
            <a:endParaRPr lang="pt-BR" sz="2000" dirty="0">
              <a:latin typeface="Arial Rounded MT Bold" pitchFamily="34" charset="0"/>
            </a:endParaRPr>
          </a:p>
        </p:txBody>
      </p:sp>
      <p:sp>
        <p:nvSpPr>
          <p:cNvPr id="7" name="6 Flecha a la derecha con bandas"/>
          <p:cNvSpPr/>
          <p:nvPr/>
        </p:nvSpPr>
        <p:spPr>
          <a:xfrm>
            <a:off x="152400" y="2692400"/>
            <a:ext cx="266700" cy="3302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7 Flecha a la derecha con bandas"/>
          <p:cNvSpPr/>
          <p:nvPr/>
        </p:nvSpPr>
        <p:spPr>
          <a:xfrm>
            <a:off x="152400" y="3556000"/>
            <a:ext cx="266700" cy="3302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uadroTexto 8"/>
          <p:cNvSpPr txBox="1"/>
          <p:nvPr/>
        </p:nvSpPr>
        <p:spPr>
          <a:xfrm>
            <a:off x="357187" y="100013"/>
            <a:ext cx="270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QFT Procedure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77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77695"/>
            <a:ext cx="9132273" cy="5108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2 Rectángulo"/>
          <p:cNvSpPr/>
          <p:nvPr/>
        </p:nvSpPr>
        <p:spPr>
          <a:xfrm>
            <a:off x="0" y="1190171"/>
            <a:ext cx="566057" cy="15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3 CuadroTexto"/>
          <p:cNvSpPr txBox="1"/>
          <p:nvPr/>
        </p:nvSpPr>
        <p:spPr>
          <a:xfrm>
            <a:off x="566057" y="655208"/>
            <a:ext cx="467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Step</a:t>
            </a:r>
            <a:r>
              <a:rPr lang="pt-BR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6:   </a:t>
            </a:r>
            <a:r>
              <a:rPr lang="pt-BR" sz="2000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U-Contour</a:t>
            </a:r>
            <a:r>
              <a:rPr lang="pt-BR" sz="200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(</a:t>
            </a:r>
            <a:r>
              <a:rPr lang="pt-BR" sz="2000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Stability</a:t>
            </a:r>
            <a:r>
              <a:rPr lang="pt-BR" sz="200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</a:t>
            </a:r>
            <a:r>
              <a:rPr lang="pt-BR" sz="2000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Bound</a:t>
            </a:r>
            <a:r>
              <a:rPr lang="pt-BR" sz="200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)</a:t>
            </a:r>
            <a:endParaRPr lang="pt-BR" sz="200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rial Rounded MT Bold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57187" y="100013"/>
            <a:ext cx="270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QFT Procedure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36591"/>
            <a:ext cx="914400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uadroTexto 3"/>
          <p:cNvSpPr txBox="1"/>
          <p:nvPr/>
        </p:nvSpPr>
        <p:spPr>
          <a:xfrm>
            <a:off x="357187" y="100013"/>
            <a:ext cx="270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QFT Procedure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54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186499"/>
            <a:ext cx="9143999" cy="535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2 CuadroTexto"/>
          <p:cNvSpPr txBox="1"/>
          <p:nvPr/>
        </p:nvSpPr>
        <p:spPr>
          <a:xfrm>
            <a:off x="455188" y="719204"/>
            <a:ext cx="3337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Step</a:t>
            </a:r>
            <a:r>
              <a:rPr lang="pt-BR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7:   </a:t>
            </a:r>
            <a:r>
              <a:rPr lang="pt-BR" sz="2000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Tracking</a:t>
            </a:r>
            <a:r>
              <a:rPr lang="pt-BR" sz="200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</a:t>
            </a:r>
            <a:r>
              <a:rPr lang="pt-BR" sz="2000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Bounds</a:t>
            </a:r>
            <a:endParaRPr lang="pt-BR" sz="200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rial Rounded MT Bold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57187" y="100013"/>
            <a:ext cx="270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QFT Procedure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34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6796"/>
            <a:ext cx="9144000" cy="5196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uadroTexto 2"/>
          <p:cNvSpPr txBox="1"/>
          <p:nvPr/>
        </p:nvSpPr>
        <p:spPr>
          <a:xfrm>
            <a:off x="357187" y="100013"/>
            <a:ext cx="270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QFT Procedure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57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" y="671520"/>
            <a:ext cx="9139238" cy="611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uadroTexto 4"/>
          <p:cNvSpPr txBox="1"/>
          <p:nvPr/>
        </p:nvSpPr>
        <p:spPr>
          <a:xfrm>
            <a:off x="357187" y="100013"/>
            <a:ext cx="694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Classical Graphical Procedure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65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23900"/>
            <a:ext cx="9144000" cy="601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uadroTexto 2"/>
          <p:cNvSpPr txBox="1"/>
          <p:nvPr/>
        </p:nvSpPr>
        <p:spPr>
          <a:xfrm>
            <a:off x="357187" y="100013"/>
            <a:ext cx="694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Classical Graphical Procedure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93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95338"/>
            <a:ext cx="9144000" cy="595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uadroTexto 2"/>
          <p:cNvSpPr txBox="1"/>
          <p:nvPr/>
        </p:nvSpPr>
        <p:spPr>
          <a:xfrm>
            <a:off x="357187" y="100013"/>
            <a:ext cx="694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Classical Graphical Procedure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78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340" y="1428523"/>
            <a:ext cx="813435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2 CuadroTexto"/>
          <p:cNvSpPr txBox="1"/>
          <p:nvPr/>
        </p:nvSpPr>
        <p:spPr>
          <a:xfrm>
            <a:off x="519340" y="862079"/>
            <a:ext cx="5931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Step</a:t>
            </a:r>
            <a:r>
              <a:rPr lang="pt-BR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8:   </a:t>
            </a:r>
            <a:r>
              <a:rPr lang="pt-BR" sz="2000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Disturbance</a:t>
            </a:r>
            <a:r>
              <a:rPr lang="pt-BR" sz="200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</a:t>
            </a:r>
            <a:r>
              <a:rPr lang="pt-BR" sz="2000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Rejection</a:t>
            </a:r>
            <a:r>
              <a:rPr lang="pt-BR" sz="200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</a:t>
            </a:r>
            <a:r>
              <a:rPr lang="pt-BR" sz="2000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Bounds</a:t>
            </a:r>
            <a:endParaRPr lang="pt-BR" sz="200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rial Rounded MT Bold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57187" y="100013"/>
            <a:ext cx="270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QFT Procedure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34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Estrella de 7 puntas">
            <a:hlinkHover r:id="" action="ppaction://noaction" highlightClick="1"/>
          </p:cNvPr>
          <p:cNvSpPr/>
          <p:nvPr/>
        </p:nvSpPr>
        <p:spPr>
          <a:xfrm>
            <a:off x="695460" y="2575777"/>
            <a:ext cx="2403160" cy="2175760"/>
          </a:xfrm>
          <a:prstGeom prst="star7">
            <a:avLst/>
          </a:prstGeom>
          <a:solidFill>
            <a:schemeClr val="tx2">
              <a:lumMod val="5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Aharoni" pitchFamily="2" charset="-79"/>
              </a:rPr>
              <a:t>QFT </a:t>
            </a:r>
          </a:p>
          <a:p>
            <a:pPr algn="ctr"/>
            <a:r>
              <a:rPr lang="pt-B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Aharoni" pitchFamily="2" charset="-79"/>
              </a:rPr>
              <a:t>Controller</a:t>
            </a:r>
            <a:endParaRPr lang="pt-B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cs typeface="Aharoni" pitchFamily="2" charset="-79"/>
            </a:endParaRPr>
          </a:p>
          <a:p>
            <a:pPr algn="ctr"/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Aharoni" pitchFamily="2" charset="-79"/>
              </a:rPr>
              <a:t>Design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cs typeface="Aharoni" pitchFamily="2" charset="-79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445357" y="654905"/>
            <a:ext cx="1760561" cy="1123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err="1" smtClean="0">
                <a:latin typeface="Arial Rounded MT Bold" pitchFamily="34" charset="0"/>
              </a:rPr>
              <a:t>Plant</a:t>
            </a:r>
            <a:r>
              <a:rPr lang="pt-BR" sz="2000" dirty="0" smtClean="0">
                <a:latin typeface="Arial Rounded MT Bold" pitchFamily="34" charset="0"/>
              </a:rPr>
              <a:t> </a:t>
            </a:r>
            <a:r>
              <a:rPr lang="pt-BR" sz="2000" dirty="0" err="1" smtClean="0">
                <a:latin typeface="Arial Rounded MT Bold" pitchFamily="34" charset="0"/>
              </a:rPr>
              <a:t>Model</a:t>
            </a:r>
            <a:endParaRPr lang="pt-BR" sz="2000" dirty="0" smtClean="0">
              <a:latin typeface="Arial Rounded MT Bold" pitchFamily="34" charset="0"/>
            </a:endParaRPr>
          </a:p>
          <a:p>
            <a:pPr algn="ctr"/>
            <a:r>
              <a:rPr lang="pt-BR" sz="2000" dirty="0" smtClean="0">
                <a:latin typeface="Arial Rounded MT Bold" pitchFamily="34" charset="0"/>
              </a:rPr>
              <a:t>+</a:t>
            </a:r>
          </a:p>
          <a:p>
            <a:pPr algn="ctr"/>
            <a:r>
              <a:rPr lang="pt-BR" sz="2000" dirty="0" err="1" smtClean="0">
                <a:latin typeface="Arial Rounded MT Bold" pitchFamily="34" charset="0"/>
              </a:rPr>
              <a:t>Uncertainty</a:t>
            </a:r>
            <a:endParaRPr lang="pt-BR" sz="2000" dirty="0">
              <a:latin typeface="Arial Rounded MT Bold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5882188" y="655085"/>
            <a:ext cx="2115404" cy="7831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latin typeface="Arial Rounded MT Bold" pitchFamily="34" charset="0"/>
              </a:rPr>
              <a:t>Performance</a:t>
            </a:r>
          </a:p>
          <a:p>
            <a:pPr algn="ctr"/>
            <a:r>
              <a:rPr lang="pt-BR" sz="2000" dirty="0" err="1" smtClean="0">
                <a:latin typeface="Arial Rounded MT Bold" pitchFamily="34" charset="0"/>
              </a:rPr>
              <a:t>Specifications</a:t>
            </a:r>
            <a:endParaRPr lang="pt-BR" sz="2000" dirty="0">
              <a:latin typeface="Arial Rounded MT Bold" pitchFamily="34" charset="0"/>
            </a:endParaRPr>
          </a:p>
        </p:txBody>
      </p:sp>
      <p:sp>
        <p:nvSpPr>
          <p:cNvPr id="4" name="3 Flecha abajo"/>
          <p:cNvSpPr/>
          <p:nvPr/>
        </p:nvSpPr>
        <p:spPr>
          <a:xfrm rot="2243908">
            <a:off x="5240742" y="1460304"/>
            <a:ext cx="573206" cy="1146412"/>
          </a:xfrm>
          <a:prstGeom prst="down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4 Flecha abajo"/>
          <p:cNvSpPr/>
          <p:nvPr/>
        </p:nvSpPr>
        <p:spPr>
          <a:xfrm rot="19356092" flipH="1">
            <a:off x="3575720" y="1419362"/>
            <a:ext cx="573206" cy="1146412"/>
          </a:xfrm>
          <a:prstGeom prst="down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6 Proceso alternativo"/>
          <p:cNvSpPr/>
          <p:nvPr/>
        </p:nvSpPr>
        <p:spPr>
          <a:xfrm>
            <a:off x="3125339" y="2606717"/>
            <a:ext cx="3316407" cy="1978925"/>
          </a:xfrm>
          <a:prstGeom prst="flowChartAlternateProcess">
            <a:avLst/>
          </a:prstGeom>
          <a:solidFill>
            <a:schemeClr val="tx1"/>
          </a:solidFill>
          <a:ln w="57150"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Bounds</a:t>
            </a:r>
            <a:endParaRPr lang="pt-BR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  <a:p>
            <a:pPr algn="ctr"/>
            <a:endParaRPr lang="pt-B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  <a:p>
            <a:pPr algn="ctr"/>
            <a:r>
              <a:rPr lang="pt-BR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Loopshaping</a:t>
            </a:r>
            <a:endParaRPr lang="pt-B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8" name="7 Flecha abajo"/>
          <p:cNvSpPr/>
          <p:nvPr/>
        </p:nvSpPr>
        <p:spPr>
          <a:xfrm>
            <a:off x="4339991" y="3343695"/>
            <a:ext cx="259307" cy="477672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8 Flecha abajo"/>
          <p:cNvSpPr/>
          <p:nvPr/>
        </p:nvSpPr>
        <p:spPr>
          <a:xfrm>
            <a:off x="4790367" y="3343695"/>
            <a:ext cx="259307" cy="477672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9 CuadroTexto"/>
          <p:cNvSpPr txBox="1"/>
          <p:nvPr/>
        </p:nvSpPr>
        <p:spPr>
          <a:xfrm>
            <a:off x="6045961" y="1910681"/>
            <a:ext cx="163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Aharoni" pitchFamily="2" charset="-79"/>
              </a:rPr>
              <a:t>Performance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cs typeface="Aharoni" pitchFamily="2" charset="-79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610439" y="1951624"/>
            <a:ext cx="1499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Aharoni" pitchFamily="2" charset="-79"/>
              </a:rPr>
              <a:t>Robustness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cs typeface="Aharoni" pitchFamily="2" charset="-79"/>
            </a:endParaRPr>
          </a:p>
        </p:txBody>
      </p:sp>
      <p:sp>
        <p:nvSpPr>
          <p:cNvPr id="13" name="12 Flecha abajo"/>
          <p:cNvSpPr/>
          <p:nvPr/>
        </p:nvSpPr>
        <p:spPr>
          <a:xfrm>
            <a:off x="4271752" y="4804005"/>
            <a:ext cx="736979" cy="696036"/>
          </a:xfrm>
          <a:prstGeom prst="down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14 Elipse"/>
          <p:cNvSpPr/>
          <p:nvPr/>
        </p:nvSpPr>
        <p:spPr>
          <a:xfrm>
            <a:off x="3057099" y="5486400"/>
            <a:ext cx="1228298" cy="11191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F</a:t>
            </a:r>
            <a:endParaRPr lang="pt-BR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6" name="15 Elipse"/>
          <p:cNvSpPr/>
          <p:nvPr/>
        </p:nvSpPr>
        <p:spPr>
          <a:xfrm>
            <a:off x="5022376" y="5486400"/>
            <a:ext cx="1228298" cy="11191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G</a:t>
            </a:r>
            <a:endParaRPr lang="pt-BR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4333060" y="5605395"/>
            <a:ext cx="5597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+</a:t>
            </a:r>
            <a:endParaRPr lang="pt-BR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4377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0" animBg="1"/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0" grpId="0"/>
      <p:bldP spid="11" grpId="0"/>
      <p:bldP spid="13" grpId="0" animBg="1"/>
      <p:bldP spid="15" grpId="0" animBg="1"/>
      <p:bldP spid="16" grpId="0" animBg="1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61677"/>
            <a:ext cx="9144000" cy="622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uadroTexto 2"/>
          <p:cNvSpPr txBox="1"/>
          <p:nvPr/>
        </p:nvSpPr>
        <p:spPr>
          <a:xfrm>
            <a:off x="357187" y="100013"/>
            <a:ext cx="270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QFT Procedure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01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57313"/>
            <a:ext cx="822960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uadroTexto 2"/>
          <p:cNvSpPr txBox="1"/>
          <p:nvPr/>
        </p:nvSpPr>
        <p:spPr>
          <a:xfrm>
            <a:off x="357187" y="100013"/>
            <a:ext cx="270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QFT Procedure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34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4836"/>
            <a:ext cx="9144000" cy="621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uadroTexto 2"/>
          <p:cNvSpPr txBox="1"/>
          <p:nvPr/>
        </p:nvSpPr>
        <p:spPr>
          <a:xfrm>
            <a:off x="357187" y="100013"/>
            <a:ext cx="270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QFT Procedure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43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023" y="690558"/>
            <a:ext cx="8277225" cy="603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uadroTexto 3"/>
          <p:cNvSpPr txBox="1"/>
          <p:nvPr/>
        </p:nvSpPr>
        <p:spPr>
          <a:xfrm>
            <a:off x="357187" y="100013"/>
            <a:ext cx="694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Modern Graphical Procedure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34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361" y="731384"/>
            <a:ext cx="8220075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uadroTexto 2"/>
          <p:cNvSpPr txBox="1"/>
          <p:nvPr/>
        </p:nvSpPr>
        <p:spPr>
          <a:xfrm>
            <a:off x="357187" y="100013"/>
            <a:ext cx="694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Modern Graphical Procedure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6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469476" y="733491"/>
            <a:ext cx="3233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Step</a:t>
            </a:r>
            <a:r>
              <a:rPr lang="pt-BR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9:   </a:t>
            </a:r>
            <a:r>
              <a:rPr lang="pt-BR" sz="2000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Optimal</a:t>
            </a:r>
            <a:r>
              <a:rPr lang="pt-BR" sz="200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</a:t>
            </a:r>
            <a:r>
              <a:rPr lang="pt-BR" sz="2000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Bounds</a:t>
            </a:r>
            <a:endParaRPr lang="pt-BR" sz="200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rial Rounded MT Bold" pitchFamily="34" charset="0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90188"/>
            <a:ext cx="9144000" cy="543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uadroTexto 3"/>
          <p:cNvSpPr txBox="1"/>
          <p:nvPr/>
        </p:nvSpPr>
        <p:spPr>
          <a:xfrm>
            <a:off x="357187" y="100013"/>
            <a:ext cx="270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QFT Procedure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5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0636" y="628650"/>
            <a:ext cx="5553364" cy="622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63450"/>
            <a:ext cx="3590636" cy="446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8 Conector recto"/>
          <p:cNvCxnSpPr/>
          <p:nvPr/>
        </p:nvCxnSpPr>
        <p:spPr>
          <a:xfrm flipH="1">
            <a:off x="3014518" y="1685925"/>
            <a:ext cx="3600595" cy="7684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288527" y="1157231"/>
            <a:ext cx="301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Step</a:t>
            </a:r>
            <a:r>
              <a:rPr lang="pt-BR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10:   </a:t>
            </a:r>
            <a:r>
              <a:rPr lang="pt-BR" sz="2000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Loopshaping</a:t>
            </a:r>
            <a:endParaRPr lang="pt-BR" sz="200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rial Rounded MT Bold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57187" y="100013"/>
            <a:ext cx="270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QFT Procedure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7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39610" y="777469"/>
            <a:ext cx="3340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Step</a:t>
            </a:r>
            <a:r>
              <a:rPr lang="pt-BR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11:   </a:t>
            </a:r>
            <a:r>
              <a:rPr lang="pt-BR" sz="2000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Prefilter</a:t>
            </a:r>
            <a:r>
              <a:rPr lang="pt-BR" sz="200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Design</a:t>
            </a:r>
            <a:endParaRPr lang="pt-BR" sz="200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rial Rounded MT Bold" pitchFamily="34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93371"/>
            <a:ext cx="9144000" cy="4840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uadroTexto 3"/>
          <p:cNvSpPr txBox="1"/>
          <p:nvPr/>
        </p:nvSpPr>
        <p:spPr>
          <a:xfrm>
            <a:off x="357187" y="100013"/>
            <a:ext cx="270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QFT Procedure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37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29519"/>
            <a:ext cx="9144000" cy="6028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uadroTexto 2"/>
          <p:cNvSpPr txBox="1"/>
          <p:nvPr/>
        </p:nvSpPr>
        <p:spPr>
          <a:xfrm>
            <a:off x="357187" y="100013"/>
            <a:ext cx="270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QFT Procedure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95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263823"/>
            <a:ext cx="9143999" cy="5594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2 CuadroTexto"/>
          <p:cNvSpPr txBox="1"/>
          <p:nvPr/>
        </p:nvSpPr>
        <p:spPr>
          <a:xfrm>
            <a:off x="410285" y="555937"/>
            <a:ext cx="48666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Step</a:t>
            </a:r>
            <a:r>
              <a:rPr lang="pt-BR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12:   </a:t>
            </a:r>
            <a:r>
              <a:rPr lang="pt-BR" sz="2000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Simulate</a:t>
            </a:r>
            <a:r>
              <a:rPr lang="pt-BR" sz="200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Linear System</a:t>
            </a:r>
          </a:p>
          <a:p>
            <a:r>
              <a:rPr lang="pt-BR" sz="2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Step</a:t>
            </a:r>
            <a:r>
              <a:rPr lang="pt-BR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13:   </a:t>
            </a:r>
            <a:r>
              <a:rPr lang="pt-BR" sz="2000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Simulate</a:t>
            </a:r>
            <a:r>
              <a:rPr lang="pt-BR" sz="200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</a:t>
            </a:r>
            <a:r>
              <a:rPr lang="pt-BR" sz="2000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with</a:t>
            </a:r>
            <a:r>
              <a:rPr lang="pt-BR" sz="200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</a:t>
            </a:r>
            <a:r>
              <a:rPr lang="pt-BR" sz="2000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Nonlinearities</a:t>
            </a:r>
            <a:endParaRPr lang="pt-BR" sz="200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rial Rounded MT Bold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57187" y="100013"/>
            <a:ext cx="270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QFT Procedure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25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06913"/>
            <a:ext cx="91440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uadroTexto 1"/>
          <p:cNvSpPr txBox="1"/>
          <p:nvPr/>
        </p:nvSpPr>
        <p:spPr>
          <a:xfrm>
            <a:off x="357187" y="100013"/>
            <a:ext cx="270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QFT Procedure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15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5854700" y="2552700"/>
            <a:ext cx="18923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9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?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5308600" y="4267200"/>
            <a:ext cx="11049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800" b="1" dirty="0" smtClean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?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368800" y="1422400"/>
            <a:ext cx="18923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3900" b="1" dirty="0" smtClean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?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6972300" y="1522710"/>
            <a:ext cx="18923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4400" b="1" dirty="0" smtClean="0">
                <a:solidFill>
                  <a:schemeClr val="tx2">
                    <a:lumMod val="50000"/>
                  </a:schemeClr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?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2343662" y="3386826"/>
            <a:ext cx="41186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 err="1" smtClean="0">
                <a:solidFill>
                  <a:schemeClr val="bg1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Thanks</a:t>
            </a:r>
            <a:r>
              <a:rPr lang="es-ES" sz="8800" b="1" dirty="0" smtClean="0">
                <a:solidFill>
                  <a:schemeClr val="bg1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 !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773346" y="3280212"/>
            <a:ext cx="80912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 err="1" smtClean="0">
                <a:solidFill>
                  <a:schemeClr val="bg1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Any</a:t>
            </a:r>
            <a:r>
              <a:rPr lang="es-ES" sz="8800" b="1" dirty="0" smtClean="0">
                <a:solidFill>
                  <a:schemeClr val="bg1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 </a:t>
            </a:r>
            <a:r>
              <a:rPr lang="es-ES" sz="8800" b="1" dirty="0" err="1" smtClean="0">
                <a:solidFill>
                  <a:schemeClr val="bg1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questions</a:t>
            </a:r>
            <a:r>
              <a:rPr lang="es-ES" sz="8800" b="1" dirty="0" smtClean="0">
                <a:solidFill>
                  <a:schemeClr val="bg1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 ??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7" presetClass="exit" presetSubtype="0" fill="hold" grpId="1" nodeType="afterEffect">
                                  <p:stCondLst>
                                    <p:cond delay="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" decel="1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350" accel="10000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00"/>
                            </p:stCondLst>
                            <p:childTnLst>
                              <p:par>
                                <p:cTn id="1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00"/>
                            </p:stCondLst>
                            <p:childTnLst>
                              <p:par>
                                <p:cTn id="3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  <p:bldP spid="4" grpId="0"/>
      <p:bldP spid="2" grpId="0"/>
      <p:bldP spid="2" grpId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98073"/>
            <a:ext cx="9144000" cy="5121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CuadroTexto"/>
          <p:cNvSpPr txBox="1"/>
          <p:nvPr/>
        </p:nvSpPr>
        <p:spPr>
          <a:xfrm>
            <a:off x="153110" y="675887"/>
            <a:ext cx="46964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Step</a:t>
            </a:r>
            <a:r>
              <a:rPr lang="pt-BR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1:   </a:t>
            </a:r>
            <a:r>
              <a:rPr lang="pt-BR" sz="2000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Synthesize</a:t>
            </a:r>
            <a:r>
              <a:rPr lang="pt-BR" sz="200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</a:t>
            </a:r>
            <a:r>
              <a:rPr lang="pt-BR" sz="2000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Tracking</a:t>
            </a:r>
            <a:r>
              <a:rPr lang="pt-BR" sz="200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</a:t>
            </a:r>
            <a:r>
              <a:rPr lang="pt-BR" sz="2000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Models</a:t>
            </a:r>
            <a:endParaRPr lang="pt-BR" sz="2000" dirty="0" smtClean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rial Rounded MT Bold" pitchFamily="34" charset="0"/>
            </a:endParaRPr>
          </a:p>
          <a:p>
            <a:r>
              <a:rPr lang="pt-BR" sz="2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Step</a:t>
            </a:r>
            <a:r>
              <a:rPr lang="pt-BR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2:   </a:t>
            </a:r>
            <a:r>
              <a:rPr lang="pt-BR" sz="2000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Disturbance</a:t>
            </a:r>
            <a:r>
              <a:rPr lang="pt-BR" sz="200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</a:t>
            </a:r>
            <a:r>
              <a:rPr lang="pt-BR" sz="2000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Models</a:t>
            </a:r>
            <a:endParaRPr lang="pt-BR" sz="200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rial Rounded MT Bold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57187" y="100013"/>
            <a:ext cx="270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QFT Procedure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46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9" y="2118087"/>
            <a:ext cx="771525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CuadroTexto"/>
          <p:cNvSpPr txBox="1"/>
          <p:nvPr/>
        </p:nvSpPr>
        <p:spPr>
          <a:xfrm>
            <a:off x="642939" y="594158"/>
            <a:ext cx="7594600" cy="142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Time-Domain Specifications</a:t>
            </a:r>
            <a:r>
              <a:rPr lang="en-US" dirty="0" smtClean="0">
                <a:latin typeface="Arial Rounded MT Bold" pitchFamily="34" charset="0"/>
              </a:rPr>
              <a:t>: Desire system output y(t) to lie between specified upper and lower bounds, </a:t>
            </a:r>
            <a:r>
              <a:rPr lang="en-US" dirty="0" smtClean="0">
                <a:solidFill>
                  <a:srgbClr val="FF0000"/>
                </a:solidFill>
                <a:latin typeface="Arial Rounded MT Bold" pitchFamily="34" charset="0"/>
              </a:rPr>
              <a:t>y(t)U</a:t>
            </a:r>
            <a:r>
              <a:rPr lang="en-US" dirty="0" smtClean="0">
                <a:latin typeface="Arial Rounded MT Bold" pitchFamily="34" charset="0"/>
              </a:rPr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y(t)L</a:t>
            </a:r>
            <a:r>
              <a:rPr lang="en-US" dirty="0" smtClean="0">
                <a:latin typeface="Arial Rounded MT Bold" pitchFamily="34" charset="0"/>
              </a:rPr>
              <a:t>, respectively</a:t>
            </a:r>
            <a:endParaRPr lang="pt-BR" dirty="0">
              <a:latin typeface="Arial Rounded MT Bold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57187" y="100013"/>
            <a:ext cx="270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QFT Procedure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57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841" y="1704305"/>
            <a:ext cx="824865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2 CuadroTexto"/>
          <p:cNvSpPr txBox="1"/>
          <p:nvPr/>
        </p:nvSpPr>
        <p:spPr>
          <a:xfrm>
            <a:off x="578841" y="603554"/>
            <a:ext cx="784859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Frequency Domain:</a:t>
            </a:r>
            <a:r>
              <a:rPr lang="en-US" sz="1600" dirty="0" smtClean="0">
                <a:latin typeface="Arial Rounded MT Bold" pitchFamily="34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Arial Rounded MT Bold" pitchFamily="34" charset="0"/>
              </a:rPr>
              <a:t>BU</a:t>
            </a:r>
            <a:r>
              <a:rPr lang="en-US" dirty="0" smtClean="0">
                <a:latin typeface="Arial Rounded MT Bold" pitchFamily="34" charset="0"/>
              </a:rPr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BL</a:t>
            </a:r>
            <a:r>
              <a:rPr lang="en-US" dirty="0">
                <a:latin typeface="Arial Rounded MT Bold" pitchFamily="34" charset="0"/>
              </a:rPr>
              <a:t> </a:t>
            </a:r>
            <a:r>
              <a:rPr lang="en-US" dirty="0" smtClean="0">
                <a:latin typeface="Arial Rounded MT Bold" pitchFamily="34" charset="0"/>
              </a:rPr>
              <a:t>are the upper and lower bounds respectively.</a:t>
            </a:r>
            <a:endParaRPr lang="pt-BR" dirty="0">
              <a:latin typeface="Arial Rounded MT Bold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57187" y="100013"/>
            <a:ext cx="270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QFT Procedure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62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354020"/>
            <a:ext cx="9143999" cy="525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CuadroTexto"/>
          <p:cNvSpPr txBox="1"/>
          <p:nvPr/>
        </p:nvSpPr>
        <p:spPr>
          <a:xfrm>
            <a:off x="226588" y="739955"/>
            <a:ext cx="4446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Step</a:t>
            </a:r>
            <a:r>
              <a:rPr lang="pt-BR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3:   </a:t>
            </a:r>
            <a:r>
              <a:rPr lang="pt-BR" sz="2000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Plant</a:t>
            </a:r>
            <a:r>
              <a:rPr lang="pt-BR" sz="200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</a:t>
            </a:r>
            <a:r>
              <a:rPr lang="pt-BR" sz="2000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Model</a:t>
            </a:r>
            <a:r>
              <a:rPr lang="pt-BR" sz="200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+ </a:t>
            </a:r>
            <a:r>
              <a:rPr lang="pt-BR" sz="2000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Uncertainty</a:t>
            </a:r>
            <a:endParaRPr lang="pt-BR" sz="200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rial Rounded MT Bold" pitchFamily="34" charset="0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0" y="2381250"/>
            <a:ext cx="9144000" cy="4229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6 Rectángulo"/>
          <p:cNvSpPr/>
          <p:nvPr/>
        </p:nvSpPr>
        <p:spPr>
          <a:xfrm>
            <a:off x="6381750" y="1352550"/>
            <a:ext cx="2647950" cy="10858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2385" y="3019425"/>
            <a:ext cx="6119028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uadroTexto 7"/>
          <p:cNvSpPr txBox="1"/>
          <p:nvPr/>
        </p:nvSpPr>
        <p:spPr>
          <a:xfrm>
            <a:off x="357187" y="100013"/>
            <a:ext cx="270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QFT Procedure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14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025" y="1485900"/>
            <a:ext cx="8427016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8 CuadroTexto"/>
          <p:cNvSpPr txBox="1"/>
          <p:nvPr/>
        </p:nvSpPr>
        <p:spPr>
          <a:xfrm>
            <a:off x="327025" y="819216"/>
            <a:ext cx="2527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Step</a:t>
            </a:r>
            <a:r>
              <a:rPr lang="pt-BR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 4:   </a:t>
            </a:r>
            <a:r>
              <a:rPr lang="pt-BR" sz="200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 Rounded MT Bold" pitchFamily="34" charset="0"/>
              </a:rPr>
              <a:t>Templates</a:t>
            </a:r>
            <a:endParaRPr lang="pt-BR" sz="200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rial Rounded MT Bold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57187" y="100013"/>
            <a:ext cx="270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QFT Procedure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1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104899"/>
            <a:ext cx="9144000" cy="4889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uadroTexto 2"/>
          <p:cNvSpPr txBox="1"/>
          <p:nvPr/>
        </p:nvSpPr>
        <p:spPr>
          <a:xfrm>
            <a:off x="357187" y="100013"/>
            <a:ext cx="270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QFT Procedure</a:t>
            </a:r>
            <a:endParaRPr lang="en-US" sz="24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65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18179</TotalTime>
  <Words>232</Words>
  <Application>Microsoft Office PowerPoint</Application>
  <PresentationFormat>Presentación en pantalla (4:3)</PresentationFormat>
  <Paragraphs>77</Paragraphs>
  <Slides>30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30</vt:i4>
      </vt:variant>
    </vt:vector>
  </HeadingPairs>
  <TitlesOfParts>
    <vt:vector size="38" baseType="lpstr">
      <vt:lpstr>Aharoni</vt:lpstr>
      <vt:lpstr>Arial</vt:lpstr>
      <vt:lpstr>Arial Black</vt:lpstr>
      <vt:lpstr>Arial Rounded MT Bold</vt:lpstr>
      <vt:lpstr>Calibri</vt:lpstr>
      <vt:lpstr>Calibri Light</vt:lpstr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Job Ledezma</dc:creator>
  <cp:lastModifiedBy>Toshiba</cp:lastModifiedBy>
  <cp:revision>250</cp:revision>
  <dcterms:created xsi:type="dcterms:W3CDTF">2012-10-18T16:54:02Z</dcterms:created>
  <dcterms:modified xsi:type="dcterms:W3CDTF">2016-05-02T20:54:12Z</dcterms:modified>
</cp:coreProperties>
</file>